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14"/>
  </p:handoutMasterIdLst>
  <p:sldIdLst>
    <p:sldId id="256" r:id="rId2"/>
    <p:sldId id="262" r:id="rId3"/>
    <p:sldId id="271" r:id="rId4"/>
    <p:sldId id="257" r:id="rId5"/>
    <p:sldId id="286" r:id="rId6"/>
    <p:sldId id="292" r:id="rId7"/>
    <p:sldId id="294" r:id="rId8"/>
    <p:sldId id="293" r:id="rId9"/>
    <p:sldId id="296" r:id="rId10"/>
    <p:sldId id="297" r:id="rId11"/>
    <p:sldId id="298" r:id="rId12"/>
    <p:sldId id="29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8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7E8"/>
    <a:srgbClr val="E3EFCD"/>
    <a:srgbClr val="0B30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282"/>
      </p:cViewPr>
      <p:guideLst>
        <p:guide pos="3840"/>
        <p:guide orient="horz" pos="218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D3147E7-8433-4050-9509-957402A93F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83E81C-B8C5-43AB-BFDA-C23DB100E8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C99BF4-0495-4577-82AB-D9E1087870AF}" type="datetimeFigureOut">
              <a:rPr lang="ko-KR" altLang="en-US" smtClean="0"/>
              <a:t>2021-09-06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F3EF01-8305-4901-84B8-6E1987B4220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997AA2-EF18-4A9B-9C17-AFAE2414E7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F5AE31-FD74-49C5-9E34-0F281658C1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8287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09149E-4484-464E-9F90-78D4E3186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1197254-1E3D-4326-9D65-098E2C4CF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9/6/2021</a:t>
            </a:fld>
            <a:endParaRPr 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FB10BA-7921-4FB4-9905-20868FBA6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26FB1E-750F-4A24-A8D0-F0244C6A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531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3">
            <a:extLst>
              <a:ext uri="{FF2B5EF4-FFF2-40B4-BE49-F238E27FC236}">
                <a16:creationId xmlns:a16="http://schemas.microsoft.com/office/drawing/2014/main" id="{A3207B87-5B75-432E-BBF0-248CF87909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30">
            <a:extLst>
              <a:ext uri="{FF2B5EF4-FFF2-40B4-BE49-F238E27FC236}">
                <a16:creationId xmlns:a16="http://schemas.microsoft.com/office/drawing/2014/main" id="{59DD4B65-7675-47C9-AE8B-AF1B39F14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7A920900-F388-4593-A08F-6817FC818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9" name="Rectangle 34">
            <a:extLst>
              <a:ext uri="{FF2B5EF4-FFF2-40B4-BE49-F238E27FC236}">
                <a16:creationId xmlns:a16="http://schemas.microsoft.com/office/drawing/2014/main" id="{5BC7CB39-39F9-42B5-AC20-A5EF0ED04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DBCEE3-58B9-425D-82AA-ECACF60B2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634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7">
            <a:extLst>
              <a:ext uri="{FF2B5EF4-FFF2-40B4-BE49-F238E27FC236}">
                <a16:creationId xmlns:a16="http://schemas.microsoft.com/office/drawing/2014/main" id="{E996F890-EC38-4DE9-A9C7-736E20567D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C67D219C-53E0-402A-954D-9FA79F10E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924298"/>
            <a:ext cx="12192417" cy="29337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C65DA866-CFB8-4423-9B3E-298A26B89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1695" cy="2802467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AB8B1D2-FB3D-402A-AD60-80D34DB97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82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3">
            <a:extLst>
              <a:ext uri="{FF2B5EF4-FFF2-40B4-BE49-F238E27FC236}">
                <a16:creationId xmlns:a16="http://schemas.microsoft.com/office/drawing/2014/main" id="{192EA4F1-5A57-41CA-9E60-F330D91BE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15">
            <a:extLst>
              <a:ext uri="{FF2B5EF4-FFF2-40B4-BE49-F238E27FC236}">
                <a16:creationId xmlns:a16="http://schemas.microsoft.com/office/drawing/2014/main" id="{F77B1FB7-0461-4269-875D-9DF4FA7E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8" name="Oval 17">
            <a:extLst>
              <a:ext uri="{FF2B5EF4-FFF2-40B4-BE49-F238E27FC236}">
                <a16:creationId xmlns:a16="http://schemas.microsoft.com/office/drawing/2014/main" id="{8B99B310-E20D-4768-9BBE-B4C8FA78B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19">
            <a:extLst>
              <a:ext uri="{FF2B5EF4-FFF2-40B4-BE49-F238E27FC236}">
                <a16:creationId xmlns:a16="http://schemas.microsoft.com/office/drawing/2014/main" id="{FAA5411A-7EF5-4E70-89DC-EF2A39C2F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21">
            <a:extLst>
              <a:ext uri="{FF2B5EF4-FFF2-40B4-BE49-F238E27FC236}">
                <a16:creationId xmlns:a16="http://schemas.microsoft.com/office/drawing/2014/main" id="{1C64C277-5102-4097-9DD5-47D621AA6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FE692B55-49A2-4F81-AC58-A242659C7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25">
            <a:extLst>
              <a:ext uri="{FF2B5EF4-FFF2-40B4-BE49-F238E27FC236}">
                <a16:creationId xmlns:a16="http://schemas.microsoft.com/office/drawing/2014/main" id="{E5920028-7261-4AD7-8C5B-D798358F3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31">
            <a:extLst>
              <a:ext uri="{FF2B5EF4-FFF2-40B4-BE49-F238E27FC236}">
                <a16:creationId xmlns:a16="http://schemas.microsoft.com/office/drawing/2014/main" id="{80DD9A0F-3DDB-4C71-9839-C38AA717C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180841AB-F11A-4E9E-AE89-A81687C9F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708B5E8-DE91-410F-B8A1-28C52C1D6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888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9/6/2021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74" r:id="rId4"/>
    <p:sldLayoutId id="2147483675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68" r:id="rId12"/>
    <p:sldLayoutId id="2147483667" r:id="rId13"/>
    <p:sldLayoutId id="2147483661" r:id="rId14"/>
    <p:sldLayoutId id="2147483664" r:id="rId15"/>
    <p:sldLayoutId id="2147483662" r:id="rId16"/>
    <p:sldLayoutId id="2147483669" r:id="rId17"/>
    <p:sldLayoutId id="2147483670" r:id="rId18"/>
    <p:sldLayoutId id="2147483658" r:id="rId19"/>
    <p:sldLayoutId id="2147483659" r:id="rId20"/>
    <p:sldLayoutId id="2147483671" r:id="rId21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png"/><Relationship Id="rId3" Type="http://schemas.openxmlformats.org/officeDocument/2006/relationships/image" Target="../media/image2.png"/><Relationship Id="rId7" Type="http://schemas.openxmlformats.org/officeDocument/2006/relationships/image" Target="../media/image200.png"/><Relationship Id="rId12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2.png"/><Relationship Id="rId5" Type="http://schemas.openxmlformats.org/officeDocument/2006/relationships/image" Target="../media/image4.png"/><Relationship Id="rId10" Type="http://schemas.openxmlformats.org/officeDocument/2006/relationships/image" Target="../media/image11.png"/><Relationship Id="rId4" Type="http://schemas.openxmlformats.org/officeDocument/2006/relationships/image" Target="../media/image3.png"/><Relationship Id="rId9" Type="http://schemas.openxmlformats.org/officeDocument/2006/relationships/image" Target="../media/image2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7916CE2-AEA3-43F5-992C-13E686AFE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ALICE 13TeV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내용 개체 틀 4">
                <a:extLst>
                  <a:ext uri="{FF2B5EF4-FFF2-40B4-BE49-F238E27FC236}">
                    <a16:creationId xmlns:a16="http://schemas.microsoft.com/office/drawing/2014/main" id="{3E8B0FE5-173B-46A7-8CD3-0EBCF1F476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𝑡𝑟𝑖𝑔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𝑝𝑎𝑖𝑟</m:t>
                            </m:r>
                          </m:sub>
                        </m:sSub>
                      </m:num>
                      <m:den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𝜂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𝜙</m:t>
                        </m:r>
                      </m:den>
                    </m:f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  <m:d>
                              <m:d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0,0</m:t>
                                </m:r>
                              </m:e>
                            </m:d>
                            <m:f>
                              <m:f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d>
                                  <m:d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ko-KR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𝜂</m:t>
                                    </m:r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ko-KR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d>
                                  <m:d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ko-KR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𝜂</m:t>
                                    </m:r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ko-KR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</m:d>
                              </m:den>
                            </m:f>
                          </m:e>
                        </m:d>
                      </m:e>
                      <m:sub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𝑡𝑟𝑖𝑔</m:t>
                            </m:r>
                          </m:sub>
                        </m:s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, </m:t>
                        </m:r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𝑎𝑠𝑠𝑜𝑐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ko-KR" b="0" i="1" dirty="0">
                    <a:latin typeface="Cambria Math" panose="02040503050406030204" pitchFamily="18" charset="0"/>
                  </a:rPr>
                  <a:t>		</a:t>
                </a:r>
                <a:r>
                  <a:rPr lang="en-US" altLang="ko-KR" b="0" dirty="0">
                    <a:latin typeface="Cambria Math" panose="02040503050406030204" pitchFamily="18" charset="0"/>
                  </a:rPr>
                  <a:t>(3.1)</a:t>
                </a:r>
                <a:endParaRPr lang="en-US" altLang="ko-KR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𝑡𝑟𝑖𝑔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𝑝𝑎𝑖𝑟</m:t>
                            </m:r>
                          </m:sub>
                        </m:sSub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den>
                    </m:f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.6&lt;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ko-KR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brk m:alnAt="23"/>
                              </m:r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𝜂</m:t>
                            </m:r>
                          </m:e>
                        </m:d>
                        <m:r>
                          <m:rPr>
                            <m:brk m:alnAt="23"/>
                          </m:rPr>
                          <a:rPr lang="en-US" altLang="ko-KR" b="0" i="1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1.8</m:t>
                        </m:r>
                      </m:sub>
                      <m:sup/>
                      <m:e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𝑡𝑟𝑖𝑔</m:t>
                                    </m:r>
                                  </m:sub>
                                </m:sSub>
                              </m:den>
                            </m:f>
                            <m:f>
                              <m:f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p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𝑝𝑎𝑖𝑟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ko-KR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𝜂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ko-KR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𝜙</m:t>
                                </m:r>
                              </m:den>
                            </m:f>
                          </m:e>
                        </m:d>
                        <m:f>
                          <m:f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𝛿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ko-KR" b="0" i="0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𝜂</m:t>
                                </m:r>
                              </m:sub>
                            </m:sSub>
                          </m:den>
                        </m:f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𝑍𝑌𝐴𝑀</m:t>
                            </m:r>
                          </m:sub>
                        </m:sSub>
                      </m:e>
                    </m:nary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 (3.2)</m:t>
                    </m:r>
                  </m:oMath>
                </a14:m>
                <a:endParaRPr lang="en-US" altLang="ko-KR" dirty="0">
                  <a:latin typeface="Baskerville Old Face" panose="02020602080505020303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𝜹</m:t>
                        </m:r>
                      </m:e>
                      <m:sub>
                        <m:r>
                          <a:rPr lang="en-US" altLang="ko-KR" b="1" i="0" smtClean="0">
                            <a:latin typeface="Cambria Math" panose="02040503050406030204" pitchFamily="18" charset="0"/>
                          </a:rPr>
                          <m:t>𝚫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𝜼</m:t>
                        </m:r>
                      </m:sub>
                    </m:sSub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𝟐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𝟖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𝟔</m:t>
                        </m:r>
                      </m:e>
                    </m:d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𝟒</m:t>
                    </m:r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 →</m:t>
                    </m:r>
                  </m:oMath>
                </a14:m>
                <a:r>
                  <a:rPr lang="en-US" altLang="ko-KR" b="1" dirty="0">
                    <a:latin typeface="Baskerville Old Face" panose="02020602080505020303" pitchFamily="18" charset="0"/>
                  </a:rPr>
                  <a:t> normalization factor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𝑟𝑖𝑑𝑔𝑒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d>
                          <m:dPr>
                            <m:begChr m:val="|"/>
                            <m:endChr m:val="|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</m:d>
                        <m:r>
                          <m:rPr>
                            <m:brk m:alnAt="23"/>
                          </m:rPr>
                          <a:rPr lang="en-US" altLang="ko-KR" i="1">
                            <a:latin typeface="Cambria Math" panose="02040503050406030204" pitchFamily="18" charset="0"/>
                          </a:rPr>
                          <m:t>&lt;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𝜙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𝑚𝑖𝑛</m:t>
                                </m:r>
                              </m:sub>
                            </m:sSub>
                          </m:e>
                        </m:d>
                      </m:sub>
                      <m:sup/>
                      <m:e>
                        <m:f>
                          <m:f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𝑡𝑟𝑖𝑔</m:t>
                                </m:r>
                              </m:sub>
                            </m:sSub>
                          </m:den>
                        </m:f>
                        <m:f>
                          <m:f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𝑝𝑎𝑖𝑟</m:t>
                                </m:r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sub>
                            </m:sSub>
                          </m:num>
                          <m:den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m:rPr>
                                <m:sty m:val="p"/>
                              </m:rPr>
                              <a:rPr lang="en-US" altLang="ko-KR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den>
                        </m:f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</m:nary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  (3.3)</m:t>
                    </m:r>
                  </m:oMath>
                </a14:m>
                <a:endParaRPr lang="en-US" altLang="ko-KR" dirty="0">
                  <a:latin typeface="Baskerville Old Face" panose="02020602080505020303" pitchFamily="18" charset="0"/>
                </a:endParaRPr>
              </a:p>
              <a:p>
                <a:pPr lvl="1"/>
                <a:r>
                  <a:rPr lang="en-US" altLang="ko-KR" dirty="0">
                    <a:latin typeface="Baskerville Old Face" panose="02020602080505020303" pitchFamily="18" charset="0"/>
                  </a:rPr>
                  <a:t>The minimum yield(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𝑍𝑌𝐴𝑀</m:t>
                        </m:r>
                      </m:sub>
                    </m:sSub>
                  </m:oMath>
                </a14:m>
                <a:r>
                  <a:rPr lang="en-US" altLang="ko-KR" dirty="0">
                    <a:latin typeface="Baskerville Old Face" panose="02020602080505020303" pitchFamily="18" charset="0"/>
                  </a:rPr>
                  <a:t>) 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</m:oMath>
                </a14:m>
                <a:endParaRPr lang="en-US" altLang="ko-KR" dirty="0">
                  <a:latin typeface="Baskerville Old Face" panose="02020602080505020303" pitchFamily="18" charset="0"/>
                </a:endParaRPr>
              </a:p>
              <a:p>
                <a:r>
                  <a:rPr lang="en-US" altLang="ko-KR" dirty="0">
                    <a:latin typeface="Cambria Math" panose="02040503050406030204" pitchFamily="18" charset="0"/>
                  </a:rPr>
                  <a:t>Near-side 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</m:d>
                    <m:r>
                      <m:rPr>
                        <m:brk m:alnAt="23"/>
                      </m:rPr>
                      <a:rPr lang="en-US" altLang="ko-KR" i="1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1.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28 →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dirty="0">
                    <a:latin typeface="Cambria Math" panose="02040503050406030204" pitchFamily="18" charset="0"/>
                  </a:rPr>
                  <a:t>(3.4) </a:t>
                </a:r>
                <a:r>
                  <a:rPr lang="ko-KR" altLang="en-US" dirty="0">
                    <a:latin typeface="Cambria Math" panose="02040503050406030204" pitchFamily="18" charset="0"/>
                  </a:rPr>
                  <a:t>위</a:t>
                </a:r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𝑛𝑒𝑎𝑟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→ </m:t>
                    </m:r>
                  </m:oMath>
                </a14:m>
                <a:r>
                  <a:rPr lang="en-US" altLang="ko-KR" dirty="0">
                    <a:latin typeface="Baskerville Old Face" panose="02020602080505020303" pitchFamily="18" charset="0"/>
                  </a:rPr>
                  <a:t>near-side jet-like peak yield</a:t>
                </a:r>
                <a:endParaRPr lang="ko-KR" altLang="en-US" dirty="0">
                  <a:latin typeface="Baskerville Old Face" panose="02020602080505020303" pitchFamily="18" charset="0"/>
                </a:endParaRPr>
              </a:p>
            </p:txBody>
          </p:sp>
        </mc:Choice>
        <mc:Fallback xmlns="">
          <p:sp>
            <p:nvSpPr>
              <p:cNvPr id="5" name="내용 개체 틀 4">
                <a:extLst>
                  <a:ext uri="{FF2B5EF4-FFF2-40B4-BE49-F238E27FC236}">
                    <a16:creationId xmlns:a16="http://schemas.microsoft.com/office/drawing/2014/main" id="{3E8B0FE5-173B-46A7-8CD3-0EBCF1F476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4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1605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1567AD09-C17E-4D97-A330-94A6F1F35B8B}"/>
              </a:ext>
            </a:extLst>
          </p:cNvPr>
          <p:cNvGrpSpPr/>
          <p:nvPr/>
        </p:nvGrpSpPr>
        <p:grpSpPr>
          <a:xfrm>
            <a:off x="3676650" y="504825"/>
            <a:ext cx="8389549" cy="5848350"/>
            <a:chOff x="-23024" y="0"/>
            <a:chExt cx="7622504" cy="5400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C7C84A3-EDB0-4882-BBD0-C16C2E78D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88228" y="0"/>
              <a:ext cx="3811252" cy="1800000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7132DE1-0A79-4F14-9817-828007473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3024" y="900000"/>
              <a:ext cx="3811252" cy="180000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C94D93F-E2F2-4463-AC0A-CD938B340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88228" y="1800000"/>
              <a:ext cx="3811252" cy="18000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74DAE6CC-D5A1-438C-B4B0-475054DCC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88228" y="3600000"/>
              <a:ext cx="3811252" cy="1800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691A050-C219-4B47-9876-6BD11FE9F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23024" y="2700000"/>
              <a:ext cx="3811252" cy="1800000"/>
            </a:xfrm>
            <a:prstGeom prst="rect">
              <a:avLst/>
            </a:prstGeom>
          </p:spPr>
        </p:pic>
      </p:grpSp>
      <p:sp>
        <p:nvSpPr>
          <p:cNvPr id="13" name="제목 12">
            <a:extLst>
              <a:ext uri="{FF2B5EF4-FFF2-40B4-BE49-F238E27FC236}">
                <a16:creationId xmlns:a16="http://schemas.microsoft.com/office/drawing/2014/main" id="{743A7D90-6C22-4AF3-9E45-F0F065D365B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366713"/>
            <a:ext cx="9404350" cy="1400175"/>
          </a:xfrm>
        </p:spPr>
        <p:txBody>
          <a:bodyPr/>
          <a:lstStyle/>
          <a:p>
            <a:r>
              <a:rPr lang="en-US" altLang="ko-KR" i="1" dirty="0"/>
              <a:t>In CMS 7TeV</a:t>
            </a:r>
            <a:endParaRPr lang="ko-KR" altLang="en-US" i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제목 1">
                <a:extLst>
                  <a:ext uri="{FF2B5EF4-FFF2-40B4-BE49-F238E27FC236}">
                    <a16:creationId xmlns:a16="http://schemas.microsoft.com/office/drawing/2014/main" id="{FFF63B4E-8117-4F33-B52D-7BD03130512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6500" y="1974850"/>
                <a:ext cx="3470150" cy="2634320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l" defTabSz="457200" rtl="0" eaLnBrk="1" latinLnBrk="1" hangingPunct="1">
                  <a:spcBef>
                    <a:spcPct val="0"/>
                  </a:spcBef>
                  <a:buNone/>
                  <a:defRPr sz="4200" b="0" i="0" kern="1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eaLnBrk="1" latinLnBrk="1" hangingPunct="1">
                  <a:defRPr>
                    <a:solidFill>
                      <a:schemeClr val="tx2"/>
                    </a:solidFill>
                  </a:defRPr>
                </a:lvl2pPr>
                <a:lvl3pPr eaLnBrk="1" latinLnBrk="1" hangingPunct="1">
                  <a:defRPr>
                    <a:solidFill>
                      <a:schemeClr val="tx2"/>
                    </a:solidFill>
                  </a:defRPr>
                </a:lvl3pPr>
                <a:lvl4pPr eaLnBrk="1" latinLnBrk="1" hangingPunct="1">
                  <a:defRPr>
                    <a:solidFill>
                      <a:schemeClr val="tx2"/>
                    </a:solidFill>
                  </a:defRPr>
                </a:lvl4pPr>
                <a:lvl5pPr eaLnBrk="1" latinLnBrk="1" hangingPunct="1">
                  <a:defRPr>
                    <a:solidFill>
                      <a:schemeClr val="tx2"/>
                    </a:solidFill>
                  </a:defRPr>
                </a:lvl5pPr>
                <a:lvl6pPr eaLnBrk="1" latinLnBrk="1" hangingPunct="1">
                  <a:defRPr>
                    <a:solidFill>
                      <a:schemeClr val="tx2"/>
                    </a:solidFill>
                  </a:defRPr>
                </a:lvl6pPr>
                <a:lvl7pPr eaLnBrk="1" latinLnBrk="1" hangingPunct="1">
                  <a:defRPr>
                    <a:solidFill>
                      <a:schemeClr val="tx2"/>
                    </a:solidFill>
                  </a:defRPr>
                </a:lvl7pPr>
                <a:lvl8pPr eaLnBrk="1" latinLnBrk="1" hangingPunct="1">
                  <a:defRPr>
                    <a:solidFill>
                      <a:schemeClr val="tx2"/>
                    </a:solidFill>
                  </a:defRPr>
                </a:lvl8pPr>
                <a:lvl9pPr eaLnBrk="1" latinLnBrk="1" hangingPunct="1">
                  <a:defRPr>
                    <a:solidFill>
                      <a:schemeClr val="tx2"/>
                    </a:solidFill>
                  </a:defRPr>
                </a:lvl9pPr>
              </a:lstStyle>
              <a:p>
                <a:pPr latinLnBrk="0"/>
                <a:r>
                  <a:rPr lang="en-US" altLang="ko-KR" sz="2400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21.09.06 Fitting</a:t>
                </a:r>
                <a:br>
                  <a:rPr lang="en-US" altLang="ko-KR" sz="2400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=0.5</m:t>
                      </m:r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ko-KR" sz="240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en-US" altLang="ko-KR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=0.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lang="en-US" altLang="ko-K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en-US" altLang="ko-KR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0.</m:t>
                      </m:r>
                      <m:r>
                        <a:rPr lang="en-US" altLang="ko-K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87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altLang="ko-KR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ko-KR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altLang="ko-KR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1 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altLang="ko-KR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altLang="ko-KR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ko-KR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𝑛𝑛</m:t>
                              </m:r>
                            </m:sub>
                          </m:sSub>
                        </m:e>
                      </m:rad>
                      <m:r>
                        <a:rPr lang="en-US" altLang="ko-KR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7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000 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d>
                        <m:dPr>
                          <m:begChr m:val="⟨"/>
                          <m:endChr m:val="⟩"/>
                          <m:ctrlP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altLang="ko-KR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=0.</m:t>
                      </m:r>
                      <m:r>
                        <a:rPr lang="en-US" altLang="ko-K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32</m:t>
                      </m:r>
                      <m:sSup>
                        <m:sSupPr>
                          <m:ctrlP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0.</m:t>
                          </m:r>
                          <m:r>
                            <a:rPr lang="en-US" altLang="ko-KR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93</m:t>
                          </m:r>
                          <m:sSub>
                            <m:sSubPr>
                              <m:ctrlP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US" altLang="ko-KR" sz="2400" dirty="0">
                  <a:solidFill>
                    <a:schemeClr val="tx1"/>
                  </a:solidFill>
                  <a:latin typeface="Baskerville Old Face" panose="02020602080505020303" pitchFamily="18" charset="0"/>
                </a:endParaRPr>
              </a:p>
            </p:txBody>
          </p:sp>
        </mc:Choice>
        <mc:Fallback>
          <p:sp>
            <p:nvSpPr>
              <p:cNvPr id="15" name="제목 1">
                <a:extLst>
                  <a:ext uri="{FF2B5EF4-FFF2-40B4-BE49-F238E27FC236}">
                    <a16:creationId xmlns:a16="http://schemas.microsoft.com/office/drawing/2014/main" id="{FFF63B4E-8117-4F33-B52D-7BD0313051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500" y="1974850"/>
                <a:ext cx="3470150" cy="2634320"/>
              </a:xfrm>
              <a:prstGeom prst="rect">
                <a:avLst/>
              </a:prstGeom>
              <a:blipFill>
                <a:blip r:embed="rId7"/>
                <a:stretch>
                  <a:fillRect l="-2812" t="-5556" b="-324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3580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68D2E36E-781A-4D23-B82F-FCE5B92BE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14107"/>
          </a:xfrm>
        </p:spPr>
        <p:txBody>
          <a:bodyPr/>
          <a:lstStyle/>
          <a:p>
            <a:r>
              <a:rPr lang="en-US" altLang="ko-KR" dirty="0"/>
              <a:t>Deviation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30076A4-3DBB-4045-B699-E291B822E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1256" y="1385887"/>
            <a:ext cx="4396338" cy="576262"/>
          </a:xfrm>
        </p:spPr>
        <p:txBody>
          <a:bodyPr/>
          <a:lstStyle/>
          <a:p>
            <a:r>
              <a:rPr lang="en-US" altLang="ko-KR" dirty="0"/>
              <a:t>13 </a:t>
            </a:r>
            <a:r>
              <a:rPr lang="en-US" altLang="ko-KR" dirty="0" err="1"/>
              <a:t>TeV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2" name="내용 개체 틀 11">
                <a:extLst>
                  <a:ext uri="{FF2B5EF4-FFF2-40B4-BE49-F238E27FC236}">
                    <a16:creationId xmlns:a16="http://schemas.microsoft.com/office/drawing/2014/main" id="{51032BD4-ED15-4A42-AA3E-D85D2489CA78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3268994343"/>
                  </p:ext>
                </p:extLst>
              </p:nvPr>
            </p:nvGraphicFramePr>
            <p:xfrm>
              <a:off x="914400" y="2128836"/>
              <a:ext cx="4210050" cy="3452814"/>
            </p:xfrm>
            <a:graphic>
              <a:graphicData uri="http://schemas.openxmlformats.org/drawingml/2006/table">
                <a:tbl>
                  <a:tblPr>
                    <a:tableStyleId>{08FB837D-C827-4EFA-A057-4D05807E0F7C}</a:tableStyleId>
                  </a:tblPr>
                  <a:tblGrid>
                    <a:gridCol w="1704975">
                      <a:extLst>
                        <a:ext uri="{9D8B030D-6E8A-4147-A177-3AD203B41FA5}">
                          <a16:colId xmlns:a16="http://schemas.microsoft.com/office/drawing/2014/main" val="2195054238"/>
                        </a:ext>
                      </a:extLst>
                    </a:gridCol>
                    <a:gridCol w="1101725">
                      <a:extLst>
                        <a:ext uri="{9D8B030D-6E8A-4147-A177-3AD203B41FA5}">
                          <a16:colId xmlns:a16="http://schemas.microsoft.com/office/drawing/2014/main" val="3348882487"/>
                        </a:ext>
                      </a:extLst>
                    </a:gridCol>
                    <a:gridCol w="1403350">
                      <a:extLst>
                        <a:ext uri="{9D8B030D-6E8A-4147-A177-3AD203B41FA5}">
                          <a16:colId xmlns:a16="http://schemas.microsoft.com/office/drawing/2014/main" val="1532465319"/>
                        </a:ext>
                      </a:extLst>
                    </a:gridCol>
                  </a:tblGrid>
                  <a:tr h="383646">
                    <a:tc rowSpan="2"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1&lt;</m:t>
                                </m:r>
                                <m:sSub>
                                  <m:sSubPr>
                                    <m:ctrlPr>
                                      <a:rPr lang="en-US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&lt;2</m:t>
                                </m:r>
                              </m:oMath>
                            </m:oMathPara>
                          </a14:m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ALICE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>
                              <a:effectLst/>
                            </a:rPr>
                            <a:t>0.001014</a:t>
                          </a:r>
                          <a:endParaRPr lang="en-US" altLang="ko-KR" sz="2400" b="0" i="0" u="none" strike="noStrike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10959649"/>
                      </a:ext>
                    </a:extLst>
                  </a:tr>
                  <a:tr h="383646">
                    <a:tc vMerge="1">
                      <a:txBody>
                        <a:bodyPr/>
                        <a:lstStyle/>
                        <a:p>
                          <a:pPr algn="ctr" fontAlgn="ctr"/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CMS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0.001002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281056506"/>
                      </a:ext>
                    </a:extLst>
                  </a:tr>
                  <a:tr h="383646">
                    <a:tc rowSpan="2"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2&lt;</m:t>
                                </m:r>
                                <m:sSub>
                                  <m:sSubPr>
                                    <m:ctrlP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+mn-ea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ALICE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0.000774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769816228"/>
                      </a:ext>
                    </a:extLst>
                  </a:tr>
                  <a:tr h="383646">
                    <a:tc vMerge="1">
                      <a:txBody>
                        <a:bodyPr/>
                        <a:lstStyle/>
                        <a:p>
                          <a:pPr algn="ctr" fontAlgn="ctr"/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CMS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0.000808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445166713"/>
                      </a:ext>
                    </a:extLst>
                  </a:tr>
                  <a:tr h="383646">
                    <a:tc rowSpan="2"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3&lt;</m:t>
                                </m:r>
                                <m:sSub>
                                  <m:sSubPr>
                                    <m:ctrlP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+mn-ea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ALICE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0.000494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256827255"/>
                      </a:ext>
                    </a:extLst>
                  </a:tr>
                  <a:tr h="383646">
                    <a:tc vMerge="1">
                      <a:txBody>
                        <a:bodyPr/>
                        <a:lstStyle/>
                        <a:p>
                          <a:pPr algn="ctr" fontAlgn="ctr"/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CMS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0.00077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813113918"/>
                      </a:ext>
                    </a:extLst>
                  </a:tr>
                  <a:tr h="383646"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1&lt;</m:t>
                                </m:r>
                                <m:sSub>
                                  <m:sSubPr>
                                    <m:ctrlP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+mn-ea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CMS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0.001947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72624780"/>
                      </a:ext>
                    </a:extLst>
                  </a:tr>
                  <a:tr h="383646">
                    <a:tc rowSpan="2"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i="1" u="none" strike="noStrike" dirty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800" i="1" u="none" strike="noStrike" dirty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  <m:sup>
                                    <m:r>
                                      <a:rPr lang="en-US" sz="2800" i="1" u="none" strike="noStrike" dirty="0" err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𝑅𝑖𝑑𝑔𝑒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ALICE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0.00082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997120227"/>
                      </a:ext>
                    </a:extLst>
                  </a:tr>
                  <a:tr h="383646">
                    <a:tc vMerge="1">
                      <a:txBody>
                        <a:bodyPr/>
                        <a:lstStyle/>
                        <a:p>
                          <a:pPr algn="ctr" fontAlgn="ctr"/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CMS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0.000818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43755455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2" name="내용 개체 틀 11">
                <a:extLst>
                  <a:ext uri="{FF2B5EF4-FFF2-40B4-BE49-F238E27FC236}">
                    <a16:creationId xmlns:a16="http://schemas.microsoft.com/office/drawing/2014/main" id="{51032BD4-ED15-4A42-AA3E-D85D2489CA78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3268994343"/>
                  </p:ext>
                </p:extLst>
              </p:nvPr>
            </p:nvGraphicFramePr>
            <p:xfrm>
              <a:off x="914400" y="2128836"/>
              <a:ext cx="4210050" cy="3452814"/>
            </p:xfrm>
            <a:graphic>
              <a:graphicData uri="http://schemas.openxmlformats.org/drawingml/2006/table">
                <a:tbl>
                  <a:tblPr>
                    <a:tableStyleId>{08FB837D-C827-4EFA-A057-4D05807E0F7C}</a:tableStyleId>
                  </a:tblPr>
                  <a:tblGrid>
                    <a:gridCol w="1704975">
                      <a:extLst>
                        <a:ext uri="{9D8B030D-6E8A-4147-A177-3AD203B41FA5}">
                          <a16:colId xmlns:a16="http://schemas.microsoft.com/office/drawing/2014/main" val="2195054238"/>
                        </a:ext>
                      </a:extLst>
                    </a:gridCol>
                    <a:gridCol w="1101725">
                      <a:extLst>
                        <a:ext uri="{9D8B030D-6E8A-4147-A177-3AD203B41FA5}">
                          <a16:colId xmlns:a16="http://schemas.microsoft.com/office/drawing/2014/main" val="3348882487"/>
                        </a:ext>
                      </a:extLst>
                    </a:gridCol>
                    <a:gridCol w="1403350">
                      <a:extLst>
                        <a:ext uri="{9D8B030D-6E8A-4147-A177-3AD203B41FA5}">
                          <a16:colId xmlns:a16="http://schemas.microsoft.com/office/drawing/2014/main" val="1532465319"/>
                        </a:ext>
                      </a:extLst>
                    </a:gridCol>
                  </a:tblGrid>
                  <a:tr h="383646"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714" t="-10317" r="-147500" b="-3730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ALICE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>
                              <a:effectLst/>
                            </a:rPr>
                            <a:t>0.001014</a:t>
                          </a:r>
                          <a:endParaRPr lang="en-US" altLang="ko-KR" sz="2400" b="0" i="0" u="none" strike="noStrike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10959649"/>
                      </a:ext>
                    </a:extLst>
                  </a:tr>
                  <a:tr h="383646">
                    <a:tc vMerge="1">
                      <a:txBody>
                        <a:bodyPr/>
                        <a:lstStyle/>
                        <a:p>
                          <a:pPr algn="ctr" fontAlgn="ctr"/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CMS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0.001002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281056506"/>
                      </a:ext>
                    </a:extLst>
                  </a:tr>
                  <a:tr h="383646"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714" t="-110317" r="-147500" b="-2730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ALICE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0.000774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769816228"/>
                      </a:ext>
                    </a:extLst>
                  </a:tr>
                  <a:tr h="383646">
                    <a:tc vMerge="1">
                      <a:txBody>
                        <a:bodyPr/>
                        <a:lstStyle/>
                        <a:p>
                          <a:pPr algn="ctr" fontAlgn="ctr"/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CMS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0.000808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445166713"/>
                      </a:ext>
                    </a:extLst>
                  </a:tr>
                  <a:tr h="383646"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714" t="-210317" r="-147500" b="-1730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ALICE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0.000494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256827255"/>
                      </a:ext>
                    </a:extLst>
                  </a:tr>
                  <a:tr h="383646">
                    <a:tc vMerge="1">
                      <a:txBody>
                        <a:bodyPr/>
                        <a:lstStyle/>
                        <a:p>
                          <a:pPr algn="ctr" fontAlgn="ctr"/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CMS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0.00077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813113918"/>
                      </a:ext>
                    </a:extLst>
                  </a:tr>
                  <a:tr h="383646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714" t="-620635" r="-147500" b="-2460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CMS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0.001947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72624780"/>
                      </a:ext>
                    </a:extLst>
                  </a:tr>
                  <a:tr h="383646"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714" t="-360317" r="-147500" b="-230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ALICE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0.00082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997120227"/>
                      </a:ext>
                    </a:extLst>
                  </a:tr>
                  <a:tr h="383646">
                    <a:tc vMerge="1">
                      <a:txBody>
                        <a:bodyPr/>
                        <a:lstStyle/>
                        <a:p>
                          <a:pPr algn="ctr" fontAlgn="ctr"/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2400" u="none" strike="noStrike" dirty="0">
                              <a:effectLst/>
                            </a:rPr>
                            <a:t>CMS</a:t>
                          </a:r>
                          <a:endParaRPr lang="en-US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0.000818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43755455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70A5BE15-805C-49F8-95E6-8179440A4D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654494" y="1409700"/>
            <a:ext cx="4396339" cy="576262"/>
          </a:xfrm>
        </p:spPr>
        <p:txBody>
          <a:bodyPr/>
          <a:lstStyle/>
          <a:p>
            <a:r>
              <a:rPr lang="en-US" altLang="ko-KR" dirty="0"/>
              <a:t>7 </a:t>
            </a:r>
            <a:r>
              <a:rPr lang="en-US" altLang="ko-KR" dirty="0" err="1"/>
              <a:t>TeV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3" name="내용 개체 틀 11">
                <a:extLst>
                  <a:ext uri="{FF2B5EF4-FFF2-40B4-BE49-F238E27FC236}">
                    <a16:creationId xmlns:a16="http://schemas.microsoft.com/office/drawing/2014/main" id="{F84EA268-E5E2-424D-9E6F-F642876127BA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87727380"/>
                  </p:ext>
                </p:extLst>
              </p:nvPr>
            </p:nvGraphicFramePr>
            <p:xfrm>
              <a:off x="5654494" y="2128835"/>
              <a:ext cx="3775256" cy="3452815"/>
            </p:xfrm>
            <a:graphic>
              <a:graphicData uri="http://schemas.openxmlformats.org/drawingml/2006/table">
                <a:tbl>
                  <a:tblPr>
                    <a:tableStyleId>{35758FB7-9AC5-4552-8A53-C91805E547FA}</a:tableStyleId>
                  </a:tblPr>
                  <a:tblGrid>
                    <a:gridCol w="1887628">
                      <a:extLst>
                        <a:ext uri="{9D8B030D-6E8A-4147-A177-3AD203B41FA5}">
                          <a16:colId xmlns:a16="http://schemas.microsoft.com/office/drawing/2014/main" val="2195054238"/>
                        </a:ext>
                      </a:extLst>
                    </a:gridCol>
                    <a:gridCol w="1887628">
                      <a:extLst>
                        <a:ext uri="{9D8B030D-6E8A-4147-A177-3AD203B41FA5}">
                          <a16:colId xmlns:a16="http://schemas.microsoft.com/office/drawing/2014/main" val="1532465319"/>
                        </a:ext>
                      </a:extLst>
                    </a:gridCol>
                  </a:tblGrid>
                  <a:tr h="690563"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1&lt;</m:t>
                                </m:r>
                                <m:sSub>
                                  <m:sSubPr>
                                    <m:ctrlP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&lt;2</m:t>
                                </m:r>
                              </m:oMath>
                            </m:oMathPara>
                          </a14:m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+mn-ea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0.001027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10959649"/>
                      </a:ext>
                    </a:extLst>
                  </a:tr>
                  <a:tr h="690563"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2&lt;</m:t>
                                </m:r>
                                <m:sSub>
                                  <m:sSubPr>
                                    <m:ctrlP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+mn-ea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0.000662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769816228"/>
                      </a:ext>
                    </a:extLst>
                  </a:tr>
                  <a:tr h="690563"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3&lt;</m:t>
                                </m:r>
                                <m:sSub>
                                  <m:sSubPr>
                                    <m:ctrlP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+mn-ea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0.000879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256827255"/>
                      </a:ext>
                    </a:extLst>
                  </a:tr>
                  <a:tr h="690563"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1&lt;</m:t>
                                </m:r>
                                <m:sSub>
                                  <m:sSubPr>
                                    <m:ctrlP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ko-KR" sz="2400" b="0" i="1" u="none" strike="noStrike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r>
                                  <a:rPr lang="en-US" altLang="ko-KR" sz="2400" b="0" i="1" u="none" strike="noStrike" smtClean="0">
                                    <a:effectLst/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+mn-ea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0.002904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72624780"/>
                      </a:ext>
                    </a:extLst>
                  </a:tr>
                  <a:tr h="690563"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ko-KR" sz="2800" i="1" u="none" strike="noStrike" dirty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sz="2800" i="1" u="none" strike="noStrike" dirty="0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  <m:sup>
                                    <m:r>
                                      <a:rPr lang="en-US" altLang="ko-KR" sz="2800" i="1" u="none" strike="noStrike" dirty="0" err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𝑅𝑖𝑑𝑔𝑒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+mn-ea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0.005143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9971202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3" name="내용 개체 틀 11">
                <a:extLst>
                  <a:ext uri="{FF2B5EF4-FFF2-40B4-BE49-F238E27FC236}">
                    <a16:creationId xmlns:a16="http://schemas.microsoft.com/office/drawing/2014/main" id="{F84EA268-E5E2-424D-9E6F-F642876127BA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87727380"/>
                  </p:ext>
                </p:extLst>
              </p:nvPr>
            </p:nvGraphicFramePr>
            <p:xfrm>
              <a:off x="5654494" y="2128835"/>
              <a:ext cx="3775256" cy="3452815"/>
            </p:xfrm>
            <a:graphic>
              <a:graphicData uri="http://schemas.openxmlformats.org/drawingml/2006/table">
                <a:tbl>
                  <a:tblPr>
                    <a:tableStyleId>{35758FB7-9AC5-4552-8A53-C91805E547FA}</a:tableStyleId>
                  </a:tblPr>
                  <a:tblGrid>
                    <a:gridCol w="1887628">
                      <a:extLst>
                        <a:ext uri="{9D8B030D-6E8A-4147-A177-3AD203B41FA5}">
                          <a16:colId xmlns:a16="http://schemas.microsoft.com/office/drawing/2014/main" val="2195054238"/>
                        </a:ext>
                      </a:extLst>
                    </a:gridCol>
                    <a:gridCol w="1887628">
                      <a:extLst>
                        <a:ext uri="{9D8B030D-6E8A-4147-A177-3AD203B41FA5}">
                          <a16:colId xmlns:a16="http://schemas.microsoft.com/office/drawing/2014/main" val="1532465319"/>
                        </a:ext>
                      </a:extLst>
                    </a:gridCol>
                  </a:tblGrid>
                  <a:tr h="690563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blipFill>
                          <a:blip r:embed="rId3"/>
                          <a:stretch>
                            <a:fillRect l="-323" t="-1770" r="-100645" b="-4053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0.001027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610959649"/>
                      </a:ext>
                    </a:extLst>
                  </a:tr>
                  <a:tr h="690563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blipFill>
                          <a:blip r:embed="rId3"/>
                          <a:stretch>
                            <a:fillRect l="-323" t="-100877" r="-100645" b="-3017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0.000662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769816228"/>
                      </a:ext>
                    </a:extLst>
                  </a:tr>
                  <a:tr h="690563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blipFill>
                          <a:blip r:embed="rId3"/>
                          <a:stretch>
                            <a:fillRect l="-323" t="-202655" r="-100645" b="-20442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0.000879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256827255"/>
                      </a:ext>
                    </a:extLst>
                  </a:tr>
                  <a:tr h="690563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blipFill>
                          <a:blip r:embed="rId3"/>
                          <a:stretch>
                            <a:fillRect l="-323" t="-300000" r="-100645" b="-10263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0.002904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72624780"/>
                      </a:ext>
                    </a:extLst>
                  </a:tr>
                  <a:tr h="690563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9525" marR="9525" marT="9525" marB="0" anchor="ctr">
                        <a:blipFill>
                          <a:blip r:embed="rId3"/>
                          <a:stretch>
                            <a:fillRect l="-323" t="-403540" r="-100645" b="-354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2400" u="none" strike="noStrike" dirty="0">
                              <a:effectLst/>
                            </a:rPr>
                            <a:t>0.005143</a:t>
                          </a:r>
                          <a:endParaRPr lang="en-US" altLang="ko-KR" sz="2400" b="0" i="0" u="none" strike="noStrike" dirty="0">
                            <a:solidFill>
                              <a:schemeClr val="tx1"/>
                            </a:solidFill>
                            <a:effectLst/>
                            <a:latin typeface="맑은 고딕" panose="020B0503020000020004" pitchFamily="50" charset="-127"/>
                            <a:ea typeface="맑은 고딕" panose="020B0503020000020004" pitchFamily="50" charset="-127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9971202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745291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B1DE1-F3DA-429E-B179-27D31DD91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669A5C9E-0D26-4F14-8E12-A475CD08D8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00800" y="3128964"/>
            <a:ext cx="5283986" cy="2495551"/>
          </a:xfrm>
        </p:spPr>
      </p:pic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05341123-E5A0-4E6B-979A-2FEA671A345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215665" y="3128964"/>
            <a:ext cx="5283986" cy="2495550"/>
          </a:xfrm>
          <a:prstGeom prst="rect">
            <a:avLst/>
          </a:prstGeom>
        </p:spPr>
      </p:pic>
      <p:sp>
        <p:nvSpPr>
          <p:cNvPr id="10" name="화살표: 갈매기형 수장 9">
            <a:extLst>
              <a:ext uri="{FF2B5EF4-FFF2-40B4-BE49-F238E27FC236}">
                <a16:creationId xmlns:a16="http://schemas.microsoft.com/office/drawing/2014/main" id="{1E1A6891-AA6A-4001-8288-CFC2E8AEDCC1}"/>
              </a:ext>
            </a:extLst>
          </p:cNvPr>
          <p:cNvSpPr/>
          <p:nvPr/>
        </p:nvSpPr>
        <p:spPr>
          <a:xfrm>
            <a:off x="5579682" y="4191002"/>
            <a:ext cx="741087" cy="371474"/>
          </a:xfrm>
          <a:prstGeom prst="chevron">
            <a:avLst>
              <a:gd name="adj" fmla="val 606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220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1">
            <a:extLst>
              <a:ext uri="{FF2B5EF4-FFF2-40B4-BE49-F238E27FC236}">
                <a16:creationId xmlns:a16="http://schemas.microsoft.com/office/drawing/2014/main" id="{57AF3627-FE74-4680-B348-E021DBEA3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CMS, ALICE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내용 개체 틀 8">
                <a:extLst>
                  <a:ext uri="{FF2B5EF4-FFF2-40B4-BE49-F238E27FC236}">
                    <a16:creationId xmlns:a16="http://schemas.microsoft.com/office/drawing/2014/main" id="{9EA4903B-80C7-4A25-BEEE-28FD502666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Long-range : ALICE  </a:t>
                </a:r>
                <a14:m>
                  <m:oMath xmlns:m="http://schemas.openxmlformats.org/officeDocument/2006/math"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→ </m:t>
                    </m:r>
                    <m:r>
                      <m:rPr>
                        <m:brk m:alnAt="23"/>
                      </m:rPr>
                      <a:rPr lang="en-US" altLang="ko-KR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.6&lt;</m:t>
                    </m:r>
                    <m:d>
                      <m:dPr>
                        <m:begChr m:val="|"/>
                        <m:endChr m:val="|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brk m:alnAt="23"/>
                          </m:rPr>
                          <a:rPr lang="en-US" altLang="ko-KR" i="1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</m:d>
                    <m:r>
                      <m:rPr>
                        <m:brk m:alnAt="23"/>
                      </m:rPr>
                      <a:rPr lang="en-US" altLang="ko-KR" i="1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1.8</m:t>
                    </m:r>
                  </m:oMath>
                </a14:m>
                <a:endParaRPr lang="en-US" altLang="ko-KR" dirty="0"/>
              </a:p>
              <a:p>
                <a:pPr marL="1828800" lvl="4" indent="0">
                  <a:buNone/>
                </a:pPr>
                <a:r>
                  <a:rPr lang="en-US" altLang="ko-KR" sz="2000" dirty="0"/>
                  <a:t>  CMS    </a:t>
                </a:r>
                <a14:m>
                  <m:oMath xmlns:m="http://schemas.openxmlformats.org/officeDocument/2006/math">
                    <m:r>
                      <a:rPr lang="en-US" altLang="ko-KR" sz="200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    2 </m:t>
                    </m:r>
                    <m:r>
                      <a:rPr lang="en-US" altLang="ko-KR" sz="2000" i="1">
                        <a:latin typeface="Cambria Math" panose="02040503050406030204" pitchFamily="18" charset="0"/>
                      </a:rPr>
                      <m:t>&lt;</m:t>
                    </m:r>
                    <m:d>
                      <m:dPr>
                        <m:begChr m:val="|"/>
                        <m:endChr m:val="|"/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ko-KR" sz="200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brk m:alnAt="23"/>
                          </m:rPr>
                          <a:rPr lang="en-US" altLang="ko-KR" sz="2000" i="1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</m:d>
                    <m:r>
                      <m:rPr>
                        <m:brk m:alnAt="23"/>
                      </m:rPr>
                      <a:rPr lang="en-US" altLang="ko-KR" sz="2000" i="1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 4</m:t>
                    </m:r>
                  </m:oMath>
                </a14:m>
                <a:endParaRPr lang="en-US" altLang="ko-KR" sz="2000" dirty="0"/>
              </a:p>
              <a:p>
                <a:r>
                  <a:rPr lang="en-US" altLang="ko-KR" dirty="0"/>
                  <a:t>High multiplicity : ALICE  </a:t>
                </a:r>
                <a14:m>
                  <m:oMath xmlns:m="http://schemas.openxmlformats.org/officeDocument/2006/math">
                    <m:r>
                      <a:rPr lang="en-US" altLang="ko-KR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0~0.1%</m:t>
                    </m:r>
                  </m:oMath>
                </a14:m>
                <a:endParaRPr lang="en-US" altLang="ko-KR" dirty="0"/>
              </a:p>
              <a:p>
                <a:pPr marL="0" indent="0">
                  <a:buNone/>
                </a:pPr>
                <a:r>
                  <a:rPr lang="en-US" altLang="ko-KR" dirty="0"/>
                  <a:t>					  CMS </a:t>
                </a:r>
                <a14:m>
                  <m:oMath xmlns:m="http://schemas.openxmlformats.org/officeDocument/2006/math"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trk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offline</m:t>
                        </m:r>
                      </m:sup>
                    </m:sSubSup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≥105 →0~0.03%</m:t>
                    </m:r>
                  </m:oMath>
                </a14:m>
                <a:endParaRPr lang="en-US" altLang="ko-KR" dirty="0"/>
              </a:p>
              <a:p>
                <a:r>
                  <a:rPr lang="ko-KR" altLang="en-US" dirty="0"/>
                  <a:t>지금까지 </a:t>
                </a:r>
                <a:r>
                  <a:rPr lang="en-US" altLang="ko-KR" dirty="0"/>
                  <a:t>CMS</a:t>
                </a:r>
                <a:r>
                  <a:rPr lang="ko-KR" altLang="en-US" dirty="0"/>
                  <a:t>의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Correlation</a:t>
                </a:r>
                <a:r>
                  <a:rPr lang="ko-KR" altLang="en-US" dirty="0"/>
                  <a:t>을 그릴 때에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그냥 적분을 하였음</a:t>
                </a:r>
                <a:r>
                  <a:rPr lang="en-US" altLang="ko-KR" dirty="0"/>
                  <a:t>.</a:t>
                </a:r>
              </a:p>
              <a:p>
                <a:pPr lvl="1"/>
                <a:r>
                  <a:rPr lang="en-US" altLang="ko-KR" dirty="0"/>
                  <a:t>ALICE</a:t>
                </a:r>
                <a:r>
                  <a:rPr lang="ko-KR" altLang="en-US" dirty="0"/>
                  <a:t>의 </a:t>
                </a:r>
                <a:r>
                  <a:rPr lang="en-US" altLang="ko-KR" dirty="0"/>
                  <a:t>(3.2)</a:t>
                </a:r>
                <a:r>
                  <a:rPr lang="ko-KR" altLang="en-US" dirty="0"/>
                  <a:t>의 식을 이용하여 적분하여 다시 그려봐야 함</a:t>
                </a:r>
                <a:r>
                  <a:rPr lang="en-US" altLang="ko-KR" dirty="0"/>
                  <a:t>.(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𝜂</m:t>
                        </m:r>
                      </m:sub>
                    </m:sSub>
                  </m:oMath>
                </a14:m>
                <a:r>
                  <a:rPr lang="en-US" altLang="ko-KR" dirty="0"/>
                  <a:t>)</a:t>
                </a:r>
              </a:p>
              <a:p>
                <a:endParaRPr lang="en-US" altLang="ko-KR" dirty="0"/>
              </a:p>
              <a:p>
                <a:r>
                  <a:rPr lang="en-US" altLang="ko-KR" dirty="0"/>
                  <a:t>CMS</a:t>
                </a:r>
                <a:r>
                  <a:rPr lang="ko-KR" altLang="en-US" dirty="0"/>
                  <a:t>의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𝑍𝑌𝐴𝑀</m:t>
                        </m:r>
                      </m:sub>
                    </m:sSub>
                  </m:oMath>
                </a14:m>
                <a:r>
                  <a:rPr lang="ko-KR" altLang="en-US" dirty="0"/>
                  <a:t>은 있지만</a:t>
                </a:r>
                <a:r>
                  <a:rPr lang="en-US" altLang="ko-KR" dirty="0"/>
                  <a:t>, ALICE</a:t>
                </a:r>
                <a:r>
                  <a:rPr lang="ko-KR" altLang="en-US" dirty="0"/>
                  <a:t>는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𝑍𝑌𝐴𝑀</m:t>
                        </m:r>
                      </m:sub>
                    </m:sSub>
                  </m:oMath>
                </a14:m>
                <a:r>
                  <a:rPr lang="ko-KR" altLang="en-US" dirty="0"/>
                  <a:t>이 없어 </a:t>
                </a:r>
                <a14:m>
                  <m:oMath xmlns:m="http://schemas.openxmlformats.org/officeDocument/2006/math">
                    <m:r>
                      <a:rPr lang="en-US" altLang="ko-KR" dirty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&lt;4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을</m:t>
                    </m:r>
                  </m:oMath>
                </a14:m>
                <a:r>
                  <a:rPr lang="en-US" altLang="ko-KR" dirty="0"/>
                  <a:t> </a:t>
                </a:r>
                <a:r>
                  <a:rPr lang="ko-KR" altLang="en-US" dirty="0"/>
                  <a:t>그릴 수 없음</a:t>
                </a:r>
                <a:r>
                  <a:rPr lang="en-US" altLang="ko-KR" dirty="0"/>
                  <a:t>.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9" name="내용 개체 틀 8">
                <a:extLst>
                  <a:ext uri="{FF2B5EF4-FFF2-40B4-BE49-F238E27FC236}">
                    <a16:creationId xmlns:a16="http://schemas.microsoft.com/office/drawing/2014/main" id="{9EA4903B-80C7-4A25-BEEE-28FD502666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41" t="-87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7476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6BBC862-5402-4E36-BB42-91E6B9DE0771}"/>
              </a:ext>
            </a:extLst>
          </p:cNvPr>
          <p:cNvSpPr/>
          <p:nvPr/>
        </p:nvSpPr>
        <p:spPr>
          <a:xfrm>
            <a:off x="0" y="4017794"/>
            <a:ext cx="12192000" cy="284020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3FD7DE-0FAC-4F73-96F6-0682E5A58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현재 계산식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C46C44AF-9CE7-4021-B8CD-75E640543D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03312" y="2052918"/>
                <a:ext cx="10339271" cy="4195481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dirty="0"/>
                  <a:t>Correlation 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𝑡𝑟𝑖𝑔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𝑝𝑎𝑖𝑟</m:t>
                            </m:r>
                          </m:sub>
                        </m:sSub>
                      </m:num>
                      <m:den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𝜙</m:t>
                        </m:r>
                      </m:den>
                    </m:f>
                    <m:r>
                      <a:rPr lang="en-US" altLang="ko-KR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.6&lt;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brk m:alnAt="23"/>
                              </m:rPr>
                              <a:rPr lang="en-US" altLang="ko-KR" i="1">
                                <a:latin typeface="Cambria Math" panose="02040503050406030204" pitchFamily="18" charset="0"/>
                              </a:rPr>
                              <m:t>𝜂</m:t>
                            </m:r>
                          </m:e>
                        </m:d>
                        <m:r>
                          <m:rPr>
                            <m:brk m:alnAt="23"/>
                          </m:rPr>
                          <a:rPr lang="en-US" altLang="ko-KR" i="1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1.8</m:t>
                        </m:r>
                      </m:sub>
                      <m:sup/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nary>
                              <m:naryPr>
                                <m:limLoc m:val="undOvr"/>
                                <m:subHide m:val="on"/>
                                <m:supHide m:val="on"/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/>
                              <m:sup/>
                              <m:e>
                                <m:d>
                                  <m:d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p>
                                          <m:sSupPr>
                                            <m:ctrlP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</m:e>
                                          <m:sup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p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𝐹</m:t>
                                        </m:r>
                                      </m:num>
                                      <m:den>
                                        <m:sSub>
                                          <m:sSubPr>
                                            <m:ctrlP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sub>
                                        </m:sSub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  <m:sSub>
                                          <m:sSubPr>
                                            <m:ctrlP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sub>
                                        </m:sSub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ko-KR">
                                            <a:latin typeface="Cambria Math" panose="02040503050406030204" pitchFamily="18" charset="0"/>
                                          </a:rPr>
                                          <m:t>Δ</m:t>
                                        </m:r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ko-KR">
                                            <a:latin typeface="Cambria Math" panose="02040503050406030204" pitchFamily="18" charset="0"/>
                                          </a:rPr>
                                          <m:t>Δ</m:t>
                                        </m:r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𝜙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</m:nary>
                            <m:f>
                              <m:f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𝛿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altLang="ko-KR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𝜂</m:t>
                                    </m:r>
                                  </m:sub>
                                </m:sSub>
                              </m:den>
                            </m:f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b>
                            </m:s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b>
                            </m:sSub>
                          </m:e>
                        </m:d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𝜂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𝑍𝑌𝐴𝑀</m:t>
                            </m:r>
                          </m:sub>
                        </m:sSub>
                      </m:e>
                    </m:nary>
                  </m:oMath>
                </a14:m>
                <a:endParaRPr lang="en-US" altLang="ko-KR" dirty="0"/>
              </a:p>
              <a:p>
                <a:endParaRPr lang="en-US" altLang="ko-KR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𝑟𝑖𝑑𝑔𝑒</m:t>
                        </m:r>
                      </m:sup>
                    </m:sSup>
                    <m:r>
                      <a:rPr lang="en-US" altLang="ko-KR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15"/>
                          </m:rP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1.28&lt;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ko-KR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</m:d>
                        <m:r>
                          <m:rPr>
                            <m:brk m:alnAt="23"/>
                          </m:rPr>
                          <a:rPr lang="en-US" altLang="ko-KR" i="1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1.28</m:t>
                        </m:r>
                      </m:sub>
                      <m:sup/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nary>
                              <m:nary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.6&lt;</m:t>
                                </m:r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ko-KR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m:rPr>
                                        <m:brk m:alnAt="23"/>
                                      </m:r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𝜂</m:t>
                                    </m:r>
                                  </m:e>
                                </m:d>
                                <m:r>
                                  <m:rPr>
                                    <m:brk m:alnAt="23"/>
                                  </m:r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1.8</m:t>
                                </m:r>
                              </m:sub>
                              <m:sup/>
                              <m:e>
                                <m:d>
                                  <m:d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nary>
                                      <m:naryPr>
                                        <m:limLoc m:val="undOvr"/>
                                        <m:subHide m:val="on"/>
                                        <m:supHide m:val="on"/>
                                        <m:ctrlP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/>
                                      <m:sup/>
                                      <m:e>
                                        <m:f>
                                          <m:fPr>
                                            <m:ctrlP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sSup>
                                              <m:sSupPr>
                                                <m:ctrlPr>
                                                  <a:rPr lang="en-US" altLang="ko-KR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altLang="ko-KR" i="1">
                                                    <a:latin typeface="Cambria Math" panose="02040503050406030204" pitchFamily="18" charset="0"/>
                                                  </a:rPr>
                                                  <m:t>𝑑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altLang="ko-KR" i="1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𝐹</m:t>
                                            </m:r>
                                          </m:num>
                                          <m:den>
                                            <m:sSub>
                                              <m:sSubPr>
                                                <m:ctrlPr>
                                                  <a:rPr lang="en-US" altLang="ko-KR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ko-KR" i="1">
                                                    <a:latin typeface="Cambria Math" panose="02040503050406030204" pitchFamily="18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ko-KR" i="1">
                                                    <a:latin typeface="Cambria Math" panose="02040503050406030204" pitchFamily="18" charset="0"/>
                                                  </a:rPr>
                                                  <m:t>𝑇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altLang="ko-KR" i="1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altLang="ko-KR" i="1">
                                                    <a:latin typeface="Cambria Math" panose="02040503050406030204" pitchFamily="18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altLang="ko-KR" i="1">
                                                    <a:latin typeface="Cambria Math" panose="02040503050406030204" pitchFamily="18" charset="0"/>
                                                  </a:rPr>
                                                  <m:t>𝑇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altLang="ko-KR">
                                                <a:latin typeface="Cambria Math" panose="02040503050406030204" pitchFamily="18" charset="0"/>
                                              </a:rPr>
                                              <m:t>Δ</m:t>
                                            </m:r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𝜂</m:t>
                                            </m:r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𝑑</m:t>
                                            </m:r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altLang="ko-KR">
                                                <a:latin typeface="Cambria Math" panose="02040503050406030204" pitchFamily="18" charset="0"/>
                                              </a:rPr>
                                              <m:t>Δ</m:t>
                                            </m:r>
                                            <m:r>
                                              <a:rPr lang="en-US" altLang="ko-KR" i="1">
                                                <a:latin typeface="Cambria Math" panose="02040503050406030204" pitchFamily="18" charset="0"/>
                                              </a:rPr>
                                              <m:t>𝜙</m:t>
                                            </m:r>
                                          </m:den>
                                        </m:f>
                                      </m:e>
                                    </m:nary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sSub>
                                      <m:sSubPr>
                                        <m:ctrlP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b>
                                    </m:sSub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sSub>
                                      <m:sSubPr>
                                        <m:ctrlP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b>
                                    </m:sSub>
                                  </m:e>
                                </m:d>
                                <m:f>
                                  <m:fPr>
                                    <m:ctrlP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altLang="ko-KR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𝛿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ko-KR">
                                            <a:latin typeface="Cambria Math" panose="02040503050406030204" pitchFamily="18" charset="0"/>
                                          </a:rPr>
                                          <m:t>Δ</m:t>
                                        </m:r>
                                        <m:r>
                                          <a:rPr lang="en-US" altLang="ko-KR" i="1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ko-KR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𝜂</m:t>
                                </m:r>
                              </m:e>
                            </m:nary>
                          </m:e>
                        </m:d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𝜙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nary>
                  </m:oMath>
                </a14:m>
                <a:endParaRPr lang="en-US" altLang="ko-KR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C46C44AF-9CE7-4021-B8CD-75E640543D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3312" y="2052918"/>
                <a:ext cx="10339271" cy="4195481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44AFCB59-79DC-408A-B149-C9DCC6A99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435" y="4017794"/>
            <a:ext cx="3836565" cy="263910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78214DA-D37C-4BFC-9593-512254CBC4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6"/>
          <a:stretch/>
        </p:blipFill>
        <p:spPr>
          <a:xfrm>
            <a:off x="0" y="4017794"/>
            <a:ext cx="8355435" cy="239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38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EB56FE1-6944-43D7-8440-1190DAED6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B89412C-5C0E-4547-8705-988BE3ED2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BDBE258A-7E75-4D51-B4CB-C95FB702E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EEFF789-5B8D-402B-A041-F15E9276D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FD1ECE8-0DC1-4BED-8616-8EC623A91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630FC49-2A84-4315-BFDF-2CEF7B0BD5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857A4368-C004-44B8-906E-E47AA2BB349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8164646" y="1308683"/>
                <a:ext cx="3333676" cy="2335931"/>
              </a:xfrm>
            </p:spPr>
            <p:txBody>
              <a:bodyPr vert="horz" lIns="91440" tIns="45720" rIns="91440" bIns="45720" rtlCol="0" anchor="b">
                <a:normAutofit/>
              </a:bodyPr>
              <a:lstStyle/>
              <a:p>
                <a:pPr latinLnBrk="0"/>
                <a:r>
                  <a:rPr lang="en-US" altLang="ko-KR" sz="2000" b="0" i="1" dirty="0">
                    <a:latin typeface="Cambria Math" panose="02040503050406030204" pitchFamily="18" charset="0"/>
                  </a:rPr>
                  <a:t>21.08.26 Fitting</a:t>
                </a:r>
                <a:br>
                  <a:rPr lang="en-US" altLang="ko-KR" sz="2000" b="0" i="1" dirty="0"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=4</m:t>
                      </m:r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ko-KR" sz="2000" b="0" i="0" smtClean="0"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en-US" altLang="ko-KR" sz="2000" i="1">
                          <a:latin typeface="Cambria Math" panose="02040503050406030204" pitchFamily="18" charset="0"/>
                        </a:rPr>
                        <m:t>=0.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63 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en-US" altLang="ko-KR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0.9 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altLang="ko-KR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1 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𝑛𝑛</m:t>
                              </m:r>
                            </m:sub>
                          </m:sSub>
                        </m:e>
                      </m:rad>
                      <m:r>
                        <a:rPr lang="en-US" altLang="ko-KR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13000 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latin typeface="Cambria Math" panose="02040503050406030204" pitchFamily="18" charset="0"/>
                            </a:rPr>
                            <m:t>ridge</m:t>
                          </m:r>
                        </m:sub>
                      </m:sSub>
                      <m:r>
                        <a:rPr lang="en-US" altLang="ko-KR" sz="2000" i="1">
                          <a:latin typeface="Cambria Math" panose="02040503050406030204" pitchFamily="18" charset="0"/>
                        </a:rPr>
                        <m:t>=0.</m:t>
                      </m:r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040276</m:t>
                      </m:r>
                    </m:oMath>
                  </m:oMathPara>
                </a14:m>
                <a:br>
                  <a:rPr lang="en-US" altLang="ko-KR" sz="2000" b="0" dirty="0">
                    <a:latin typeface="Baskerville Old Face" panose="02020602080505020303" pitchFamily="18" charset="0"/>
                  </a:rPr>
                </a:br>
                <a:endParaRPr lang="en-US" altLang="ko-KR" sz="2000" dirty="0">
                  <a:latin typeface="Baskerville Old Face" panose="02020602080505020303" pitchFamily="18" charset="0"/>
                </a:endParaRPr>
              </a:p>
            </p:txBody>
          </p:sp>
        </mc:Choice>
        <mc:Fallback xmlns="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857A4368-C004-44B8-906E-E47AA2BB349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164646" y="1308683"/>
                <a:ext cx="3333676" cy="2335931"/>
              </a:xfrm>
              <a:blipFill>
                <a:blip r:embed="rId7"/>
                <a:stretch>
                  <a:fillRect l="-1828" t="-783" b="-208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Rectangle 25">
            <a:extLst>
              <a:ext uri="{FF2B5EF4-FFF2-40B4-BE49-F238E27FC236}">
                <a16:creationId xmlns:a16="http://schemas.microsoft.com/office/drawing/2014/main" id="{28C6E02A-E573-4EA7-825B-164BEA16EC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31">
            <a:extLst>
              <a:ext uri="{FF2B5EF4-FFF2-40B4-BE49-F238E27FC236}">
                <a16:creationId xmlns:a16="http://schemas.microsoft.com/office/drawing/2014/main" id="{8D72B389-883E-4868-9712-4C914A30F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C9D33B23-71E5-4AAE-B6A9-D59227014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6F0401D-4CDD-4893-B86D-E42C9421A750}"/>
                  </a:ext>
                </a:extLst>
              </p:cNvPr>
              <p:cNvSpPr txBox="1"/>
              <p:nvPr/>
            </p:nvSpPr>
            <p:spPr>
              <a:xfrm>
                <a:off x="8164646" y="3709641"/>
                <a:ext cx="33336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  <m:d>
                      <m:dPr>
                        <m:begChr m:val="⟨"/>
                        <m:endChr m:val="⟩"/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=0.585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0.81</m:t>
                        </m:r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sup>
                    </m:sSup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6F0401D-4CDD-4893-B86D-E42C9421A7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646" y="3709641"/>
                <a:ext cx="3333676" cy="369332"/>
              </a:xfrm>
              <a:prstGeom prst="rect">
                <a:avLst/>
              </a:prstGeom>
              <a:blipFill>
                <a:blip r:embed="rId8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제목 28">
                <a:extLst>
                  <a:ext uri="{FF2B5EF4-FFF2-40B4-BE49-F238E27FC236}">
                    <a16:creationId xmlns:a16="http://schemas.microsoft.com/office/drawing/2014/main" id="{FB693B3F-2E56-4C0F-B04B-E8FC8223C65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969296" y="474432"/>
                <a:ext cx="2522373" cy="666975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l" defTabSz="457200" rtl="0" eaLnBrk="1" latinLnBrk="1" hangingPunct="1">
                  <a:spcBef>
                    <a:spcPct val="0"/>
                  </a:spcBef>
                  <a:buNone/>
                  <a:defRPr sz="4200" b="0" i="0" kern="1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eaLnBrk="1" latinLnBrk="1" hangingPunct="1">
                  <a:defRPr>
                    <a:solidFill>
                      <a:schemeClr val="tx2"/>
                    </a:solidFill>
                  </a:defRPr>
                </a:lvl2pPr>
                <a:lvl3pPr eaLnBrk="1" latinLnBrk="1" hangingPunct="1">
                  <a:defRPr>
                    <a:solidFill>
                      <a:schemeClr val="tx2"/>
                    </a:solidFill>
                  </a:defRPr>
                </a:lvl3pPr>
                <a:lvl4pPr eaLnBrk="1" latinLnBrk="1" hangingPunct="1">
                  <a:defRPr>
                    <a:solidFill>
                      <a:schemeClr val="tx2"/>
                    </a:solidFill>
                  </a:defRPr>
                </a:lvl4pPr>
                <a:lvl5pPr eaLnBrk="1" latinLnBrk="1" hangingPunct="1">
                  <a:defRPr>
                    <a:solidFill>
                      <a:schemeClr val="tx2"/>
                    </a:solidFill>
                  </a:defRPr>
                </a:lvl5pPr>
                <a:lvl6pPr eaLnBrk="1" latinLnBrk="1" hangingPunct="1">
                  <a:defRPr>
                    <a:solidFill>
                      <a:schemeClr val="tx2"/>
                    </a:solidFill>
                  </a:defRPr>
                </a:lvl6pPr>
                <a:lvl7pPr eaLnBrk="1" latinLnBrk="1" hangingPunct="1">
                  <a:defRPr>
                    <a:solidFill>
                      <a:schemeClr val="tx2"/>
                    </a:solidFill>
                  </a:defRPr>
                </a:lvl7pPr>
                <a:lvl8pPr eaLnBrk="1" latinLnBrk="1" hangingPunct="1">
                  <a:defRPr>
                    <a:solidFill>
                      <a:schemeClr val="tx2"/>
                    </a:solidFill>
                  </a:defRPr>
                </a:lvl8pPr>
                <a:lvl9pPr eaLnBrk="1" latinLnBrk="1" hangingPunct="1">
                  <a:defRPr>
                    <a:solidFill>
                      <a:schemeClr val="tx2"/>
                    </a:solidFill>
                  </a:defRPr>
                </a:lvl9pPr>
              </a:lstStyle>
              <a:p>
                <a:pPr latinLnBrk="0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sz="3200" b="0" i="0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cs typeface="AngsanaUPC" panose="02020603050405020304" pitchFamily="18" charset="-34"/>
                      </a:rPr>
                      <m:t>Δ</m:t>
                    </m:r>
                    <m:r>
                      <a:rPr lang="en-US" altLang="ko-KR" sz="3200" b="0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cs typeface="AngsanaUPC" panose="02020603050405020304" pitchFamily="18" charset="-34"/>
                      </a:rPr>
                      <m:t>𝜙</m:t>
                    </m:r>
                  </m:oMath>
                </a14:m>
                <a:r>
                  <a:rPr lang="en-US" altLang="ko-KR" sz="3200" dirty="0">
                    <a:solidFill>
                      <a:srgbClr val="92D050"/>
                    </a:solidFill>
                    <a:latin typeface="AngsanaUPC" panose="02020603050405020304" pitchFamily="18" charset="-34"/>
                    <a:cs typeface="AngsanaUPC" panose="02020603050405020304" pitchFamily="18" charset="-34"/>
                  </a:rPr>
                  <a:t> </a:t>
                </a:r>
                <a:r>
                  <a:rPr lang="en-US" altLang="ko-KR" sz="4400" dirty="0">
                    <a:solidFill>
                      <a:srgbClr val="92D050"/>
                    </a:solidFill>
                    <a:latin typeface="AngsanaUPC" panose="02020603050405020304" pitchFamily="18" charset="-34"/>
                    <a:cs typeface="AngsanaUPC" panose="02020603050405020304" pitchFamily="18" charset="-34"/>
                  </a:rPr>
                  <a:t>Correlation</a:t>
                </a:r>
              </a:p>
            </p:txBody>
          </p:sp>
        </mc:Choice>
        <mc:Fallback xmlns="">
          <p:sp>
            <p:nvSpPr>
              <p:cNvPr id="35" name="제목 28">
                <a:extLst>
                  <a:ext uri="{FF2B5EF4-FFF2-40B4-BE49-F238E27FC236}">
                    <a16:creationId xmlns:a16="http://schemas.microsoft.com/office/drawing/2014/main" id="{FB693B3F-2E56-4C0F-B04B-E8FC8223C6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9296" y="474432"/>
                <a:ext cx="2522373" cy="666975"/>
              </a:xfrm>
              <a:prstGeom prst="rect">
                <a:avLst/>
              </a:prstGeom>
              <a:blipFill>
                <a:blip r:embed="rId9"/>
                <a:stretch>
                  <a:fillRect t="-33028" r="-7246" b="-4403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9" name="그룹 18">
            <a:extLst>
              <a:ext uri="{FF2B5EF4-FFF2-40B4-BE49-F238E27FC236}">
                <a16:creationId xmlns:a16="http://schemas.microsoft.com/office/drawing/2014/main" id="{361948EA-4A15-4301-B116-3A8A1E28F4BA}"/>
              </a:ext>
            </a:extLst>
          </p:cNvPr>
          <p:cNvGrpSpPr/>
          <p:nvPr/>
        </p:nvGrpSpPr>
        <p:grpSpPr>
          <a:xfrm>
            <a:off x="1161188" y="-1"/>
            <a:ext cx="4802177" cy="6804000"/>
            <a:chOff x="455731" y="852"/>
            <a:chExt cx="4802177" cy="680400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AB53F19-2EA2-4419-84A8-A98FB84D1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55731" y="2268852"/>
              <a:ext cx="4802177" cy="2268000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BF49656E-11B9-4F98-B57C-12827BC84E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55731" y="4536852"/>
              <a:ext cx="4802177" cy="2268000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12FDCF33-5609-4F70-AADB-B89F33BD0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55731" y="852"/>
              <a:ext cx="4802177" cy="226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7489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448DF99-87FF-48D5-8534-F109BC8BC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5878" y="2337789"/>
            <a:ext cx="5988233" cy="315012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A16337A-3ECC-4B24-B9A6-73BBB6411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675" y="148909"/>
            <a:ext cx="5195018" cy="315012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0BC0B49-A5EF-4A66-859B-D59815AD85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451" y="3299034"/>
            <a:ext cx="5416408" cy="321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478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표 2">
                <a:extLst>
                  <a:ext uri="{FF2B5EF4-FFF2-40B4-BE49-F238E27FC236}">
                    <a16:creationId xmlns:a16="http://schemas.microsoft.com/office/drawing/2014/main" id="{217BA334-1DD6-43B1-A31E-E853FA1265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23072780"/>
                  </p:ext>
                </p:extLst>
              </p:nvPr>
            </p:nvGraphicFramePr>
            <p:xfrm>
              <a:off x="1470402" y="2168380"/>
              <a:ext cx="9251196" cy="459880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41866">
                      <a:extLst>
                        <a:ext uri="{9D8B030D-6E8A-4147-A177-3AD203B41FA5}">
                          <a16:colId xmlns:a16="http://schemas.microsoft.com/office/drawing/2014/main" val="1853100939"/>
                        </a:ext>
                      </a:extLst>
                    </a:gridCol>
                    <a:gridCol w="1541866">
                      <a:extLst>
                        <a:ext uri="{9D8B030D-6E8A-4147-A177-3AD203B41FA5}">
                          <a16:colId xmlns:a16="http://schemas.microsoft.com/office/drawing/2014/main" val="4294616465"/>
                        </a:ext>
                      </a:extLst>
                    </a:gridCol>
                    <a:gridCol w="1541866">
                      <a:extLst>
                        <a:ext uri="{9D8B030D-6E8A-4147-A177-3AD203B41FA5}">
                          <a16:colId xmlns:a16="http://schemas.microsoft.com/office/drawing/2014/main" val="1620595281"/>
                        </a:ext>
                      </a:extLst>
                    </a:gridCol>
                    <a:gridCol w="1541866">
                      <a:extLst>
                        <a:ext uri="{9D8B030D-6E8A-4147-A177-3AD203B41FA5}">
                          <a16:colId xmlns:a16="http://schemas.microsoft.com/office/drawing/2014/main" val="1277972044"/>
                        </a:ext>
                      </a:extLst>
                    </a:gridCol>
                    <a:gridCol w="1541866">
                      <a:extLst>
                        <a:ext uri="{9D8B030D-6E8A-4147-A177-3AD203B41FA5}">
                          <a16:colId xmlns:a16="http://schemas.microsoft.com/office/drawing/2014/main" val="2974839211"/>
                        </a:ext>
                      </a:extLst>
                    </a:gridCol>
                    <a:gridCol w="1541866">
                      <a:extLst>
                        <a:ext uri="{9D8B030D-6E8A-4147-A177-3AD203B41FA5}">
                          <a16:colId xmlns:a16="http://schemas.microsoft.com/office/drawing/2014/main" val="3042471860"/>
                        </a:ext>
                      </a:extLst>
                    </a:gridCol>
                  </a:tblGrid>
                  <a:tr h="473573"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2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3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4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06908680"/>
                      </a:ext>
                    </a:extLst>
                  </a:tr>
                  <a:tr h="412523">
                    <a:tc rowSpan="2"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1&lt;</m:t>
                                </m:r>
                                <m:sSub>
                                  <m:sSubPr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&lt;2</m:t>
                                </m:r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ALICE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0.00122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0.001142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0.001465</a:t>
                          </a:r>
                        </a:p>
                      </a:txBody>
                      <a:tcPr marL="9525" marR="9525" marT="9525" marB="0" anchor="ctr">
                        <a:solidFill>
                          <a:srgbClr val="E3EFCD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0.001087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798652783"/>
                      </a:ext>
                    </a:extLst>
                  </a:tr>
                  <a:tr h="41252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CMS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0.001058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0.001018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0.001117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0.001009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538875"/>
                      </a:ext>
                    </a:extLst>
                  </a:tr>
                  <a:tr h="412523">
                    <a:tc rowSpan="2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2&lt;</m:t>
                                </m:r>
                                <m:sSub>
                                  <m:sSubPr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&lt;3</m:t>
                                </m:r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ALICE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0.001016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0.000766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0.000828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0.000823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1017758"/>
                      </a:ext>
                    </a:extLst>
                  </a:tr>
                  <a:tr h="41252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CMS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0.001393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0.000778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0.001212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0.000704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79353436"/>
                      </a:ext>
                    </a:extLst>
                  </a:tr>
                  <a:tr h="412523">
                    <a:tc rowSpan="2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3&lt;</m:t>
                                </m:r>
                                <m:sSub>
                                  <m:sSubPr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&lt;4</m:t>
                                </m:r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ALICE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0.000445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0.000549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0.000397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0.000622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892242887"/>
                      </a:ext>
                    </a:extLst>
                  </a:tr>
                  <a:tr h="41252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CMS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0.000739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0.000817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0.000725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0.00085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33249629"/>
                      </a:ext>
                    </a:extLst>
                  </a:tr>
                  <a:tr h="412523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1&lt;</m:t>
                                </m:r>
                                <m:sSub>
                                  <m:sSubPr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&lt;4</m:t>
                                </m:r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CMS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0.002275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0.002012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0.002219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0.002001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12159986"/>
                      </a:ext>
                    </a:extLst>
                  </a:tr>
                  <a:tr h="412523">
                    <a:tc rowSpan="2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  <m:sup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𝑅𝑖𝑑𝑔𝑒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ALICE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0.000627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0.000819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0.000502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0.000911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2896422"/>
                      </a:ext>
                    </a:extLst>
                  </a:tr>
                  <a:tr h="41252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CMS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0.000781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0.000841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0.001012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0.000914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404440334"/>
                      </a:ext>
                    </a:extLst>
                  </a:tr>
                  <a:tr h="412523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dirty="0"/>
                            <a:t>Average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0.00106169</a:t>
                          </a:r>
                        </a:p>
                      </a:txBody>
                      <a:tcPr marL="9525" marR="9525" marT="9525" marB="0" anchor="ctr">
                        <a:solidFill>
                          <a:srgbClr val="F1F7E8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0.0009713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0.0010531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0.0009911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3440316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표 2">
                <a:extLst>
                  <a:ext uri="{FF2B5EF4-FFF2-40B4-BE49-F238E27FC236}">
                    <a16:creationId xmlns:a16="http://schemas.microsoft.com/office/drawing/2014/main" id="{217BA334-1DD6-43B1-A31E-E853FA1265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23072780"/>
                  </p:ext>
                </p:extLst>
              </p:nvPr>
            </p:nvGraphicFramePr>
            <p:xfrm>
              <a:off x="1470402" y="2168380"/>
              <a:ext cx="9251196" cy="459880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41866">
                      <a:extLst>
                        <a:ext uri="{9D8B030D-6E8A-4147-A177-3AD203B41FA5}">
                          <a16:colId xmlns:a16="http://schemas.microsoft.com/office/drawing/2014/main" val="1853100939"/>
                        </a:ext>
                      </a:extLst>
                    </a:gridCol>
                    <a:gridCol w="1541866">
                      <a:extLst>
                        <a:ext uri="{9D8B030D-6E8A-4147-A177-3AD203B41FA5}">
                          <a16:colId xmlns:a16="http://schemas.microsoft.com/office/drawing/2014/main" val="4294616465"/>
                        </a:ext>
                      </a:extLst>
                    </a:gridCol>
                    <a:gridCol w="1541866">
                      <a:extLst>
                        <a:ext uri="{9D8B030D-6E8A-4147-A177-3AD203B41FA5}">
                          <a16:colId xmlns:a16="http://schemas.microsoft.com/office/drawing/2014/main" val="1620595281"/>
                        </a:ext>
                      </a:extLst>
                    </a:gridCol>
                    <a:gridCol w="1541866">
                      <a:extLst>
                        <a:ext uri="{9D8B030D-6E8A-4147-A177-3AD203B41FA5}">
                          <a16:colId xmlns:a16="http://schemas.microsoft.com/office/drawing/2014/main" val="1277972044"/>
                        </a:ext>
                      </a:extLst>
                    </a:gridCol>
                    <a:gridCol w="1541866">
                      <a:extLst>
                        <a:ext uri="{9D8B030D-6E8A-4147-A177-3AD203B41FA5}">
                          <a16:colId xmlns:a16="http://schemas.microsoft.com/office/drawing/2014/main" val="2974839211"/>
                        </a:ext>
                      </a:extLst>
                    </a:gridCol>
                    <a:gridCol w="1541866">
                      <a:extLst>
                        <a:ext uri="{9D8B030D-6E8A-4147-A177-3AD203B41FA5}">
                          <a16:colId xmlns:a16="http://schemas.microsoft.com/office/drawing/2014/main" val="3042471860"/>
                        </a:ext>
                      </a:extLst>
                    </a:gridCol>
                  </a:tblGrid>
                  <a:tr h="473573"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2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3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4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06908680"/>
                      </a:ext>
                    </a:extLst>
                  </a:tr>
                  <a:tr h="412523"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95" t="-58519" r="-501581" b="-41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ALICE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0.00122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0.001142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0.001465</a:t>
                          </a:r>
                        </a:p>
                      </a:txBody>
                      <a:tcPr marL="9525" marR="9525" marT="9525" marB="0" anchor="ctr">
                        <a:solidFill>
                          <a:srgbClr val="E3EFCD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0.001087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798652783"/>
                      </a:ext>
                    </a:extLst>
                  </a:tr>
                  <a:tr h="41252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CMS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0.001058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0.001018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0.001117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0.001009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05538875"/>
                      </a:ext>
                    </a:extLst>
                  </a:tr>
                  <a:tr h="412523"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95" t="-157353" r="-501581" b="-3080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ALICE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0.001016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0.000766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0.000828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0.000823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1017758"/>
                      </a:ext>
                    </a:extLst>
                  </a:tr>
                  <a:tr h="41252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CMS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0.001393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0.000778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0.001212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0.000704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79353436"/>
                      </a:ext>
                    </a:extLst>
                  </a:tr>
                  <a:tr h="412523"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95" t="-257353" r="-501581" b="-2080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ALICE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0.000445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0.000549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0.000397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0.000622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2892242887"/>
                      </a:ext>
                    </a:extLst>
                  </a:tr>
                  <a:tr h="41252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CMS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0.000739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0.000817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0.000725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0.00085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33249629"/>
                      </a:ext>
                    </a:extLst>
                  </a:tr>
                  <a:tr h="412523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95" t="-714706" r="-501581" b="-316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CMS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0.002275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0.002012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0.002219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0.002001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12159986"/>
                      </a:ext>
                    </a:extLst>
                  </a:tr>
                  <a:tr h="412523">
                    <a:tc rowSpan="2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95" t="-410370" r="-501581" b="-592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ALICE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0.000627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0.000819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0.000502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0.000911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2896422"/>
                      </a:ext>
                    </a:extLst>
                  </a:tr>
                  <a:tr h="412523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CMS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0.000781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0.000841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0.001012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0.000914</a:t>
                          </a: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3404440334"/>
                      </a:ext>
                    </a:extLst>
                  </a:tr>
                  <a:tr h="412523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dirty="0"/>
                            <a:t>Average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0.00106169</a:t>
                          </a:r>
                        </a:p>
                      </a:txBody>
                      <a:tcPr marL="9525" marR="9525" marT="9525" marB="0" anchor="ctr">
                        <a:solidFill>
                          <a:srgbClr val="F1F7E8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0.0009713</a:t>
                          </a:r>
                        </a:p>
                      </a:txBody>
                      <a:tcPr marL="9525" marR="9525" marT="9525" marB="0" anchor="ctr">
                        <a:solidFill>
                          <a:srgbClr val="00B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0.0010531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ko-KR" sz="1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Century Gothic" panose="020B0502020202020204" pitchFamily="34" charset="0"/>
                              <a:ea typeface="맑은 고딕" panose="020B0503020000020004" pitchFamily="50" charset="-127"/>
                            </a:rPr>
                            <a:t>0.0009911</a:t>
                          </a:r>
                        </a:p>
                      </a:txBody>
                      <a:tcPr marL="9525" marR="9525" marT="9525" marB="0" anchor="ctr">
                        <a:solidFill>
                          <a:srgbClr val="00B0F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3440316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B10D5C50-5298-49CF-B1B2-F25E443602D7}"/>
              </a:ext>
            </a:extLst>
          </p:cNvPr>
          <p:cNvSpPr txBox="1"/>
          <p:nvPr/>
        </p:nvSpPr>
        <p:spPr>
          <a:xfrm>
            <a:off x="1024387" y="503340"/>
            <a:ext cx="42028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Standard Deviation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398020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A9063-EFDD-4BFF-B983-262971FE8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Mistake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251F7E07-8950-482E-B899-03CF542A7E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ko-KR" sz="2400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ko-KR" sz="2400" i="1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ko-KR" sz="2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p>
                          <m:sSupPr>
                            <m:ctrlPr>
                              <a:rPr lang="en-US" altLang="ko-KR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ko-KR" sz="2400">
                                <a:latin typeface="Cambria Math" panose="02040503050406030204" pitchFamily="18" charset="0"/>
                              </a:rPr>
                              <m:t>cosh</m:t>
                            </m:r>
                          </m:e>
                          <m:sup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fName>
                      <m:e>
                        <m:f>
                          <m:fPr>
                            <m:ctrlPr>
                              <a:rPr lang="en-US" altLang="ko-KR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ad>
                              <m:radPr>
                                <m:degHide m:val="on"/>
                                <m:ctrlPr>
                                  <a:rPr lang="en-US" altLang="ko-KR" sz="2400" i="1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sSub>
                                  <m:sSubPr>
                                    <m:ctrlP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altLang="ko-KR" sz="2400" i="1">
                                        <a:latin typeface="Cambria Math" panose="02040503050406030204" pitchFamily="18" charset="0"/>
                                      </a:rPr>
                                      <m:t>𝑛𝑛</m:t>
                                    </m:r>
                                  </m:sub>
                                </m:sSub>
                              </m:e>
                            </m:rad>
                          </m:num>
                          <m:den>
                            <m:r>
                              <a:rPr lang="en-US" altLang="ko-KR" sz="2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b>
                              <m:sSubPr>
                                <m:ctrlPr>
                                  <a:rPr lang="en-US" altLang="ko-KR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2400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sub>
                            </m:sSub>
                          </m:den>
                        </m:f>
                      </m:e>
                    </m:func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   →   </m:t>
                    </m:r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p>
                          <m:sSup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ko-KR" sz="2400" b="0" i="0" smtClean="0">
                                <a:latin typeface="Cambria Math" panose="02040503050406030204" pitchFamily="18" charset="0"/>
                              </a:rPr>
                              <m:t>cosh</m:t>
                            </m:r>
                          </m:e>
                          <m:sup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</m:fName>
                      <m:e>
                        <m:f>
                          <m:f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ad>
                              <m:radPr>
                                <m:degHide m:val="on"/>
                                <m:ctrlP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sSub>
                                  <m:sSubPr>
                                    <m:ctrlP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altLang="ko-KR" sz="2400" b="0" i="1" smtClean="0">
                                        <a:latin typeface="Cambria Math" panose="02040503050406030204" pitchFamily="18" charset="0"/>
                                      </a:rPr>
                                      <m:t>𝑛𝑛</m:t>
                                    </m:r>
                                  </m:sub>
                                </m:sSub>
                              </m:e>
                            </m:rad>
                          </m:num>
                          <m:den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b>
                              <m:sSubPr>
                                <m:ctrlP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altLang="ko-KR" sz="24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b>
                            </m:sSub>
                          </m:den>
                        </m:f>
                      </m:e>
                    </m:func>
                  </m:oMath>
                </a14:m>
                <a:endParaRPr lang="ko-KR" altLang="en-US" sz="2400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251F7E07-8950-482E-B899-03CF542A7E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650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0F2254-BEC1-42FD-9F7A-38EBCC81B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CMS 7TeV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2B694B5-B7DE-428D-A65E-FE2B0743E7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04293" y="1331259"/>
                <a:ext cx="8946541" cy="4195481"/>
              </a:xfrm>
            </p:spPr>
            <p:txBody>
              <a:bodyPr/>
              <a:lstStyle/>
              <a:p>
                <a:r>
                  <a:rPr lang="en-US" altLang="ko-KR" dirty="0"/>
                  <a:t>1510.03068 – 5 page last paragraph</a:t>
                </a:r>
              </a:p>
              <a:p>
                <a:pPr lvl="1"/>
                <a:r>
                  <a:rPr lang="en-US" altLang="ko-KR" dirty="0"/>
                  <a:t>‘Nearly no center-of-mass energy dependence is observed for the correlations in any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or multiplicity range as shown in Fig.2.</a:t>
                </a:r>
                <a:endParaRPr lang="ko-KR" altLang="en-US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2B694B5-B7DE-428D-A65E-FE2B0743E7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4293" y="1331259"/>
                <a:ext cx="8946541" cy="4195481"/>
              </a:xfrm>
              <a:blipFill>
                <a:blip r:embed="rId2"/>
                <a:stretch>
                  <a:fillRect l="-272" t="-72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D3180708-1760-46E1-8F5E-5FC85DE1A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447" y="2430507"/>
            <a:ext cx="5875106" cy="442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508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제목 1">
                <a:extLst>
                  <a:ext uri="{FF2B5EF4-FFF2-40B4-BE49-F238E27FC236}">
                    <a16:creationId xmlns:a16="http://schemas.microsoft.com/office/drawing/2014/main" id="{9C0DECCF-ED1C-4137-9E45-EB7A4C77E33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721850" y="1985232"/>
                <a:ext cx="3470150" cy="2634320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l" defTabSz="457200" rtl="0" eaLnBrk="1" latinLnBrk="1" hangingPunct="1">
                  <a:spcBef>
                    <a:spcPct val="0"/>
                  </a:spcBef>
                  <a:buNone/>
                  <a:defRPr sz="4200" b="0" i="0" kern="1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eaLnBrk="1" latinLnBrk="1" hangingPunct="1">
                  <a:defRPr>
                    <a:solidFill>
                      <a:schemeClr val="tx2"/>
                    </a:solidFill>
                  </a:defRPr>
                </a:lvl2pPr>
                <a:lvl3pPr eaLnBrk="1" latinLnBrk="1" hangingPunct="1">
                  <a:defRPr>
                    <a:solidFill>
                      <a:schemeClr val="tx2"/>
                    </a:solidFill>
                  </a:defRPr>
                </a:lvl3pPr>
                <a:lvl4pPr eaLnBrk="1" latinLnBrk="1" hangingPunct="1">
                  <a:defRPr>
                    <a:solidFill>
                      <a:schemeClr val="tx2"/>
                    </a:solidFill>
                  </a:defRPr>
                </a:lvl4pPr>
                <a:lvl5pPr eaLnBrk="1" latinLnBrk="1" hangingPunct="1">
                  <a:defRPr>
                    <a:solidFill>
                      <a:schemeClr val="tx2"/>
                    </a:solidFill>
                  </a:defRPr>
                </a:lvl5pPr>
                <a:lvl6pPr eaLnBrk="1" latinLnBrk="1" hangingPunct="1">
                  <a:defRPr>
                    <a:solidFill>
                      <a:schemeClr val="tx2"/>
                    </a:solidFill>
                  </a:defRPr>
                </a:lvl6pPr>
                <a:lvl7pPr eaLnBrk="1" latinLnBrk="1" hangingPunct="1">
                  <a:defRPr>
                    <a:solidFill>
                      <a:schemeClr val="tx2"/>
                    </a:solidFill>
                  </a:defRPr>
                </a:lvl7pPr>
                <a:lvl8pPr eaLnBrk="1" latinLnBrk="1" hangingPunct="1">
                  <a:defRPr>
                    <a:solidFill>
                      <a:schemeClr val="tx2"/>
                    </a:solidFill>
                  </a:defRPr>
                </a:lvl8pPr>
                <a:lvl9pPr eaLnBrk="1" latinLnBrk="1" hangingPunct="1">
                  <a:defRPr>
                    <a:solidFill>
                      <a:schemeClr val="tx2"/>
                    </a:solidFill>
                  </a:defRPr>
                </a:lvl9pPr>
              </a:lstStyle>
              <a:p>
                <a:pPr latinLnBrk="0"/>
                <a:r>
                  <a:rPr lang="en-US" altLang="ko-KR" sz="2400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21.09.06 Fitting</a:t>
                </a:r>
                <a:br>
                  <a:rPr lang="en-US" altLang="ko-KR" sz="2400" i="1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=0.5</m:t>
                      </m:r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ko-KR" sz="240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en-US" altLang="ko-KR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=0.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lang="en-US" altLang="ko-K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en-US" altLang="ko-KR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0.9 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altLang="ko-KR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ko-KR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en-US" altLang="ko-KR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1 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altLang="ko-KR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en-US" altLang="ko-KR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ko-KR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𝑛𝑛</m:t>
                              </m:r>
                            </m:sub>
                          </m:sSub>
                        </m:e>
                      </m:rad>
                      <m:r>
                        <a:rPr lang="en-US" altLang="ko-KR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13000 </m:t>
                      </m:r>
                      <m:r>
                        <a:rPr lang="en-US" altLang="ko-KR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𝐺𝑒𝑉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</m:sSub>
                      <m:d>
                        <m:dPr>
                          <m:begChr m:val="⟨"/>
                          <m:endChr m:val="⟩"/>
                          <m:ctrlP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altLang="ko-KR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=0.</m:t>
                      </m:r>
                      <m:r>
                        <a:rPr lang="en-US" altLang="ko-KR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66</m:t>
                      </m:r>
                      <m:sSup>
                        <m:sSupPr>
                          <m:ctrlP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ko-KR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0.</m:t>
                          </m:r>
                          <m:r>
                            <a:rPr lang="en-US" altLang="ko-KR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71</m:t>
                          </m:r>
                          <m:sSub>
                            <m:sSubPr>
                              <m:ctrlP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ko-KR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en-US" altLang="ko-KR" sz="2400" dirty="0">
                  <a:solidFill>
                    <a:schemeClr val="tx1"/>
                  </a:solidFill>
                  <a:latin typeface="Baskerville Old Face" panose="02020602080505020303" pitchFamily="18" charset="0"/>
                </a:endParaRPr>
              </a:p>
            </p:txBody>
          </p:sp>
        </mc:Choice>
        <mc:Fallback>
          <p:sp>
            <p:nvSpPr>
              <p:cNvPr id="4" name="제목 1">
                <a:extLst>
                  <a:ext uri="{FF2B5EF4-FFF2-40B4-BE49-F238E27FC236}">
                    <a16:creationId xmlns:a16="http://schemas.microsoft.com/office/drawing/2014/main" id="{9C0DECCF-ED1C-4137-9E45-EB7A4C77E3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1850" y="1985232"/>
                <a:ext cx="3470150" cy="2634320"/>
              </a:xfrm>
              <a:prstGeom prst="rect">
                <a:avLst/>
              </a:prstGeom>
              <a:blipFill>
                <a:blip r:embed="rId2"/>
                <a:stretch>
                  <a:fillRect l="-2812" t="-5556" b="-324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그룹 19">
            <a:extLst>
              <a:ext uri="{FF2B5EF4-FFF2-40B4-BE49-F238E27FC236}">
                <a16:creationId xmlns:a16="http://schemas.microsoft.com/office/drawing/2014/main" id="{868FA2EF-8E49-435E-A1AF-501CB2FAE411}"/>
              </a:ext>
            </a:extLst>
          </p:cNvPr>
          <p:cNvGrpSpPr/>
          <p:nvPr/>
        </p:nvGrpSpPr>
        <p:grpSpPr>
          <a:xfrm>
            <a:off x="0" y="283128"/>
            <a:ext cx="8721850" cy="6291743"/>
            <a:chOff x="822122" y="0"/>
            <a:chExt cx="7622504" cy="5400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94B5585D-CD23-4DE5-83E1-5C93F90213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2122" y="0"/>
              <a:ext cx="3811252" cy="180000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F69BC34-F32F-4EFF-8E78-C2AAFEF02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33374" y="900000"/>
              <a:ext cx="3811252" cy="1800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DDA7807-56CD-43C5-97EF-411FD2001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2122" y="1800000"/>
              <a:ext cx="3811252" cy="1800000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29FC6FAE-BE4C-4494-9573-E8545E09C1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2122" y="3600000"/>
              <a:ext cx="3811252" cy="1800000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397C18E6-B2B5-40F9-B23F-5DAAF5BAE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633374" y="2700000"/>
              <a:ext cx="3811252" cy="18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02277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2640</TotalTime>
  <Words>462</Words>
  <Application>Microsoft Office PowerPoint</Application>
  <PresentationFormat>와이드스크린</PresentationFormat>
  <Paragraphs>129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맑은 고딕</vt:lpstr>
      <vt:lpstr>AngsanaUPC</vt:lpstr>
      <vt:lpstr>Arial</vt:lpstr>
      <vt:lpstr>Baskerville Old Face</vt:lpstr>
      <vt:lpstr>Cambria Math</vt:lpstr>
      <vt:lpstr>Century Gothic</vt:lpstr>
      <vt:lpstr>Wingdings 3</vt:lpstr>
      <vt:lpstr>이온</vt:lpstr>
      <vt:lpstr>ALICE 13TeV</vt:lpstr>
      <vt:lpstr>CMS, ALICE</vt:lpstr>
      <vt:lpstr>현재 계산식</vt:lpstr>
      <vt:lpstr>21.08.26 Fitting a=4 T=0.63 GeV q=0.9 GeV m_d=1 GeV √(S_nn )=13000 GeV A_ridge=0.040276 </vt:lpstr>
      <vt:lpstr>PowerPoint 프레젠테이션</vt:lpstr>
      <vt:lpstr>PowerPoint 프레젠테이션</vt:lpstr>
      <vt:lpstr>Mistake</vt:lpstr>
      <vt:lpstr>CMS 7TeV</vt:lpstr>
      <vt:lpstr>PowerPoint 프레젠테이션</vt:lpstr>
      <vt:lpstr>In CMS 7TeV</vt:lpstr>
      <vt:lpstr>Deviation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Alice 13TeV</dc:title>
  <dc:creator>김 재성</dc:creator>
  <cp:lastModifiedBy>김 재성</cp:lastModifiedBy>
  <cp:revision>100</cp:revision>
  <dcterms:created xsi:type="dcterms:W3CDTF">2021-08-23T12:01:30Z</dcterms:created>
  <dcterms:modified xsi:type="dcterms:W3CDTF">2021-09-06T12:09:41Z</dcterms:modified>
</cp:coreProperties>
</file>

<file path=docProps/thumbnail.jpeg>
</file>